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8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65534"/>
            <a:ext cx="75564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Loan EMI &amp; Interest Calculator</a:t>
            </a:r>
            <a:endParaRPr lang="en-US" sz="4900" u="sng" dirty="0"/>
          </a:p>
        </p:txBody>
      </p:sp>
      <p:sp>
        <p:nvSpPr>
          <p:cNvPr id="4" name="Text 1"/>
          <p:cNvSpPr/>
          <p:nvPr/>
        </p:nvSpPr>
        <p:spPr>
          <a:xfrm>
            <a:off x="793790" y="42649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Pratik Karmakar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829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Branch: B.TECH CSE (AI/ML)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5010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ERP: RU-25-11000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5628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Diverse Applications</a:t>
            </a:r>
            <a:endParaRPr lang="en-US" sz="4900" u="sng" dirty="0"/>
          </a:p>
        </p:txBody>
      </p:sp>
      <p:sp>
        <p:nvSpPr>
          <p:cNvPr id="3" name="Text 1"/>
          <p:cNvSpPr/>
          <p:nvPr/>
        </p:nvSpPr>
        <p:spPr>
          <a:xfrm>
            <a:off x="1289804" y="2522934"/>
            <a:ext cx="340268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Personal Loan Planning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04895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individuals plan for personal loans, home loans, and vehicle financing by estimating monthly payments.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5633" y="3431738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09480"/>
            <a:ext cx="3898821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Banks &amp; Financial Institutions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9937790" y="3425428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by lenders to quickly provide loan estimates to clients, streamlining their service offerings.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5201" y="3431738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97550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Education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9937790" y="5501521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Aids in budgeting and financial literacy, allowing users to understand the long-term impact of interest and repayment schedules.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75201" y="5691307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89171" y="4975503"/>
            <a:ext cx="3703320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Loan Estimation</a:t>
            </a:r>
            <a:endParaRPr lang="en-US" sz="2450" dirty="0"/>
          </a:p>
        </p:txBody>
      </p:sp>
      <p:sp>
        <p:nvSpPr>
          <p:cNvPr id="16" name="Text 8"/>
          <p:cNvSpPr/>
          <p:nvPr/>
        </p:nvSpPr>
        <p:spPr>
          <a:xfrm>
            <a:off x="793790" y="5501521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Assists small and large enterprises in forecasting loan repayments for business expansion or operational costs.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44887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5633" y="5691307"/>
            <a:ext cx="339328" cy="339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B244A6-90FA-27D4-027E-8F212EF98244}"/>
              </a:ext>
            </a:extLst>
          </p:cNvPr>
          <p:cNvSpPr txBox="1"/>
          <p:nvPr/>
        </p:nvSpPr>
        <p:spPr>
          <a:xfrm>
            <a:off x="12801600" y="7697972"/>
            <a:ext cx="18288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8189"/>
            <a:ext cx="746021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Advantages of the Calculator</a:t>
            </a:r>
            <a:endParaRPr lang="en-US" sz="3900" u="sng" dirty="0"/>
          </a:p>
        </p:txBody>
      </p:sp>
      <p:sp>
        <p:nvSpPr>
          <p:cNvPr id="4" name="Shape 1"/>
          <p:cNvSpPr/>
          <p:nvPr/>
        </p:nvSpPr>
        <p:spPr>
          <a:xfrm>
            <a:off x="793790" y="1644015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201" y="1698367"/>
            <a:ext cx="299323" cy="2993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83506" y="1706285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Accuracy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383506" y="2127052"/>
            <a:ext cx="696670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precise EMI and interest calculations, minimizing human error.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793790" y="278022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201" y="2834580"/>
            <a:ext cx="299323" cy="29932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3506" y="2842498"/>
            <a:ext cx="267974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Interface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383506" y="3263265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and intuitive design makes it accessible for all users, regardless of financial expertise.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793790" y="4206716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8201" y="4261068"/>
            <a:ext cx="299323" cy="2993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83506" y="4268986"/>
            <a:ext cx="2495074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Time-Saving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383506" y="4689753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Automates complex calculations, saving valuable time for both individuals and financial professionals.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793790" y="5633204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8201" y="5687556"/>
            <a:ext cx="299323" cy="29932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83506" y="5695474"/>
            <a:ext cx="3385661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Enhanced Financial Planning</a:t>
            </a:r>
            <a:endParaRPr lang="en-US" sz="1950" dirty="0"/>
          </a:p>
        </p:txBody>
      </p:sp>
      <p:sp>
        <p:nvSpPr>
          <p:cNvPr id="19" name="Text 12"/>
          <p:cNvSpPr/>
          <p:nvPr/>
        </p:nvSpPr>
        <p:spPr>
          <a:xfrm>
            <a:off x="1383506" y="6116241"/>
            <a:ext cx="696670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Empowers users to make informed decisions by clearly visualizing repayment obligations and total costs.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793790" y="6900863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tool is an invaluable asset for anyone looking to manage their finances more effectively and understand loan commitments transparently.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822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4900" u="sng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25071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5591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with AI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1020604" y="508515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Predictive analytics for loan recommendations.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425071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559141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Mobile Accessibility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5368171" y="5085159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Dedicated applications for iOS and Android.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425071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59141"/>
            <a:ext cx="3407331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Multi-currency Support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9715738" y="508515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to international markets.</a:t>
            </a: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FAA2DF-B758-311A-2099-4EFCCE511EC5}"/>
              </a:ext>
            </a:extLst>
          </p:cNvPr>
          <p:cNvSpPr txBox="1"/>
          <p:nvPr/>
        </p:nvSpPr>
        <p:spPr>
          <a:xfrm>
            <a:off x="12801600" y="7655442"/>
            <a:ext cx="1828800" cy="5741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0570"/>
            <a:ext cx="5005388" cy="506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 &amp; Agenda</a:t>
            </a:r>
            <a:endParaRPr lang="en-US" sz="3150" u="sng" dirty="0"/>
          </a:p>
        </p:txBody>
      </p:sp>
      <p:sp>
        <p:nvSpPr>
          <p:cNvPr id="3" name="Shape 1"/>
          <p:cNvSpPr/>
          <p:nvPr/>
        </p:nvSpPr>
        <p:spPr>
          <a:xfrm>
            <a:off x="7307580" y="1552099"/>
            <a:ext cx="15240" cy="5926931"/>
          </a:xfrm>
          <a:prstGeom prst="roundRect">
            <a:avLst>
              <a:gd name="adj" fmla="val 406325"/>
            </a:avLst>
          </a:prstGeom>
          <a:solidFill>
            <a:srgbClr val="C6BDDA"/>
          </a:solidFill>
          <a:ln/>
        </p:spPr>
      </p:sp>
      <p:sp>
        <p:nvSpPr>
          <p:cNvPr id="4" name="Shape 2"/>
          <p:cNvSpPr/>
          <p:nvPr/>
        </p:nvSpPr>
        <p:spPr>
          <a:xfrm>
            <a:off x="7035641" y="1710333"/>
            <a:ext cx="294799" cy="15240"/>
          </a:xfrm>
          <a:prstGeom prst="roundRect">
            <a:avLst>
              <a:gd name="adj" fmla="val 406325"/>
            </a:avLst>
          </a:prstGeom>
          <a:solidFill>
            <a:srgbClr val="C6BDDA"/>
          </a:solidFill>
          <a:ln/>
        </p:spPr>
      </p:sp>
      <p:sp>
        <p:nvSpPr>
          <p:cNvPr id="5" name="Shape 3"/>
          <p:cNvSpPr/>
          <p:nvPr/>
        </p:nvSpPr>
        <p:spPr>
          <a:xfrm>
            <a:off x="7259955" y="1662708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6237C8"/>
          </a:solidFill>
          <a:ln/>
        </p:spPr>
      </p:sp>
      <p:sp>
        <p:nvSpPr>
          <p:cNvPr id="6" name="Text 4"/>
          <p:cNvSpPr/>
          <p:nvPr/>
        </p:nvSpPr>
        <p:spPr>
          <a:xfrm>
            <a:off x="4698325" y="1602700"/>
            <a:ext cx="202715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Name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1944410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EMI &amp; Interest Calculator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299960" y="2594848"/>
            <a:ext cx="294799" cy="15240"/>
          </a:xfrm>
          <a:prstGeom prst="roundRect">
            <a:avLst>
              <a:gd name="adj" fmla="val 406325"/>
            </a:avLst>
          </a:prstGeom>
          <a:solidFill>
            <a:srgbClr val="C6BDDA"/>
          </a:solidFill>
          <a:ln/>
        </p:spPr>
      </p:sp>
      <p:sp>
        <p:nvSpPr>
          <p:cNvPr id="9" name="Shape 7"/>
          <p:cNvSpPr/>
          <p:nvPr/>
        </p:nvSpPr>
        <p:spPr>
          <a:xfrm>
            <a:off x="7259955" y="2547223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6237C8"/>
          </a:solidFill>
          <a:ln/>
        </p:spPr>
      </p:sp>
      <p:sp>
        <p:nvSpPr>
          <p:cNvPr id="10" name="Text 8"/>
          <p:cNvSpPr/>
          <p:nvPr/>
        </p:nvSpPr>
        <p:spPr>
          <a:xfrm>
            <a:off x="7904917" y="2487216"/>
            <a:ext cx="202715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04917" y="2828925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loans, EMIs, and their financial significance.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035641" y="3357205"/>
            <a:ext cx="294799" cy="15240"/>
          </a:xfrm>
          <a:prstGeom prst="roundRect">
            <a:avLst>
              <a:gd name="adj" fmla="val 406325"/>
            </a:avLst>
          </a:prstGeom>
          <a:solidFill>
            <a:srgbClr val="C6BDDA"/>
          </a:solidFill>
          <a:ln/>
        </p:spPr>
      </p:sp>
      <p:sp>
        <p:nvSpPr>
          <p:cNvPr id="13" name="Shape 11"/>
          <p:cNvSpPr/>
          <p:nvPr/>
        </p:nvSpPr>
        <p:spPr>
          <a:xfrm>
            <a:off x="7259955" y="3309580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6237C8"/>
          </a:solidFill>
          <a:ln/>
        </p:spPr>
      </p:sp>
      <p:sp>
        <p:nvSpPr>
          <p:cNvPr id="14" name="Text 12"/>
          <p:cNvSpPr/>
          <p:nvPr/>
        </p:nvSpPr>
        <p:spPr>
          <a:xfrm>
            <a:off x="4698325" y="3249573"/>
            <a:ext cx="202715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Used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3591282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the technologies behind the calculator's development.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299960" y="4119682"/>
            <a:ext cx="294799" cy="15240"/>
          </a:xfrm>
          <a:prstGeom prst="roundRect">
            <a:avLst>
              <a:gd name="adj" fmla="val 406325"/>
            </a:avLst>
          </a:prstGeom>
          <a:solidFill>
            <a:srgbClr val="C6BDDA"/>
          </a:solidFill>
          <a:ln/>
        </p:spPr>
      </p:sp>
      <p:sp>
        <p:nvSpPr>
          <p:cNvPr id="17" name="Shape 15"/>
          <p:cNvSpPr/>
          <p:nvPr/>
        </p:nvSpPr>
        <p:spPr>
          <a:xfrm>
            <a:off x="7259955" y="4072057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6237C8"/>
          </a:solidFill>
          <a:ln/>
        </p:spPr>
      </p:sp>
      <p:sp>
        <p:nvSpPr>
          <p:cNvPr id="18" name="Text 16"/>
          <p:cNvSpPr/>
          <p:nvPr/>
        </p:nvSpPr>
        <p:spPr>
          <a:xfrm>
            <a:off x="7904917" y="4012049"/>
            <a:ext cx="202715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Working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904917" y="4353758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 into the mechanics of EMI calculation and output.</a:t>
            </a:r>
            <a:endParaRPr lang="en-US" sz="1150" dirty="0"/>
          </a:p>
        </p:txBody>
      </p:sp>
      <p:sp>
        <p:nvSpPr>
          <p:cNvPr id="20" name="Shape 18"/>
          <p:cNvSpPr/>
          <p:nvPr/>
        </p:nvSpPr>
        <p:spPr>
          <a:xfrm>
            <a:off x="7035641" y="4882158"/>
            <a:ext cx="294799" cy="15240"/>
          </a:xfrm>
          <a:prstGeom prst="roundRect">
            <a:avLst>
              <a:gd name="adj" fmla="val 406325"/>
            </a:avLst>
          </a:prstGeom>
          <a:solidFill>
            <a:srgbClr val="C6BDDA"/>
          </a:solidFill>
          <a:ln/>
        </p:spPr>
      </p:sp>
      <p:sp>
        <p:nvSpPr>
          <p:cNvPr id="21" name="Shape 19"/>
          <p:cNvSpPr/>
          <p:nvPr/>
        </p:nvSpPr>
        <p:spPr>
          <a:xfrm>
            <a:off x="7259955" y="4834533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6237C8"/>
          </a:solidFill>
          <a:ln/>
        </p:spPr>
      </p:sp>
      <p:sp>
        <p:nvSpPr>
          <p:cNvPr id="22" name="Text 20"/>
          <p:cNvSpPr/>
          <p:nvPr/>
        </p:nvSpPr>
        <p:spPr>
          <a:xfrm>
            <a:off x="4698325" y="4774525"/>
            <a:ext cx="202715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93790" y="5116235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 practical uses in personal and institutional finance.</a:t>
            </a:r>
            <a:endParaRPr lang="en-US" sz="1150" dirty="0"/>
          </a:p>
        </p:txBody>
      </p:sp>
      <p:sp>
        <p:nvSpPr>
          <p:cNvPr id="24" name="Shape 22"/>
          <p:cNvSpPr/>
          <p:nvPr/>
        </p:nvSpPr>
        <p:spPr>
          <a:xfrm>
            <a:off x="7299960" y="5644634"/>
            <a:ext cx="294799" cy="15240"/>
          </a:xfrm>
          <a:prstGeom prst="roundRect">
            <a:avLst>
              <a:gd name="adj" fmla="val 406325"/>
            </a:avLst>
          </a:prstGeom>
          <a:solidFill>
            <a:srgbClr val="C6BDDA"/>
          </a:solidFill>
          <a:ln/>
        </p:spPr>
      </p:sp>
      <p:sp>
        <p:nvSpPr>
          <p:cNvPr id="25" name="Shape 23"/>
          <p:cNvSpPr/>
          <p:nvPr/>
        </p:nvSpPr>
        <p:spPr>
          <a:xfrm>
            <a:off x="7259955" y="5597009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6237C8"/>
          </a:solidFill>
          <a:ln/>
        </p:spPr>
      </p:sp>
      <p:sp>
        <p:nvSpPr>
          <p:cNvPr id="26" name="Text 24"/>
          <p:cNvSpPr/>
          <p:nvPr/>
        </p:nvSpPr>
        <p:spPr>
          <a:xfrm>
            <a:off x="7904917" y="5537002"/>
            <a:ext cx="202715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Advantages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904917" y="5878711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Highlight the key benefits of using this tool.</a:t>
            </a:r>
            <a:endParaRPr lang="en-US" sz="1150" dirty="0"/>
          </a:p>
        </p:txBody>
      </p:sp>
      <p:sp>
        <p:nvSpPr>
          <p:cNvPr id="28" name="Shape 26"/>
          <p:cNvSpPr/>
          <p:nvPr/>
        </p:nvSpPr>
        <p:spPr>
          <a:xfrm>
            <a:off x="7035641" y="6407110"/>
            <a:ext cx="294799" cy="15240"/>
          </a:xfrm>
          <a:prstGeom prst="roundRect">
            <a:avLst>
              <a:gd name="adj" fmla="val 406325"/>
            </a:avLst>
          </a:prstGeom>
          <a:solidFill>
            <a:srgbClr val="C6BDDA"/>
          </a:solidFill>
          <a:ln/>
        </p:spPr>
      </p:sp>
      <p:sp>
        <p:nvSpPr>
          <p:cNvPr id="29" name="Shape 27"/>
          <p:cNvSpPr/>
          <p:nvPr/>
        </p:nvSpPr>
        <p:spPr>
          <a:xfrm>
            <a:off x="7259955" y="6359485"/>
            <a:ext cx="110490" cy="110490"/>
          </a:xfrm>
          <a:prstGeom prst="roundRect">
            <a:avLst>
              <a:gd name="adj" fmla="val 413793"/>
            </a:avLst>
          </a:prstGeom>
          <a:solidFill>
            <a:srgbClr val="6237C8"/>
          </a:solidFill>
          <a:ln/>
        </p:spPr>
      </p:sp>
      <p:sp>
        <p:nvSpPr>
          <p:cNvPr id="30" name="Text 28"/>
          <p:cNvSpPr/>
          <p:nvPr/>
        </p:nvSpPr>
        <p:spPr>
          <a:xfrm>
            <a:off x="4698325" y="6299478"/>
            <a:ext cx="202715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Scope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793790" y="6641187"/>
            <a:ext cx="593169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Envision potential enhancements and advanced features.</a:t>
            </a:r>
            <a:endParaRPr lang="en-US" sz="11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A16D75-D7D4-9014-6C5C-6DFBF446D1CB}"/>
              </a:ext>
            </a:extLst>
          </p:cNvPr>
          <p:cNvSpPr txBox="1"/>
          <p:nvPr/>
        </p:nvSpPr>
        <p:spPr>
          <a:xfrm>
            <a:off x="12801600" y="7697972"/>
            <a:ext cx="18288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928" y="446127"/>
            <a:ext cx="7304484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Loan EMI &amp; Interest</a:t>
            </a:r>
            <a:endParaRPr lang="en-US" sz="3500" u="sng" dirty="0"/>
          </a:p>
        </p:txBody>
      </p:sp>
      <p:sp>
        <p:nvSpPr>
          <p:cNvPr id="3" name="Text 1"/>
          <p:cNvSpPr/>
          <p:nvPr/>
        </p:nvSpPr>
        <p:spPr>
          <a:xfrm>
            <a:off x="567928" y="1393269"/>
            <a:ext cx="7938373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Loan EMI &amp; Interest Calculator is an essential financial tool designed to simplify the complex process of estimating monthly loan repayments. It provides users with a clear picture of their financial obligations.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7928" y="2317909"/>
            <a:ext cx="7938373" cy="778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inputting key details such as the </a:t>
            </a:r>
            <a:r>
              <a:rPr lang="en-US" sz="1250" b="1" dirty="0">
                <a:solidFill>
                  <a:srgbClr val="6237C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amount, interest rate, and loan tenure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the calculator swiftly computes the Equated Monthly Installment (EMI) along with the total interest payable over the loan period.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7928" y="3242548"/>
            <a:ext cx="793837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proactive approach enables borrowers to understand repayment structures, compare various loan products, and make informed financial decisions before committing to a loan.</a:t>
            </a:r>
            <a:endParaRPr lang="en-US" sz="12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192" y="920234"/>
            <a:ext cx="4259461" cy="63891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0662E7-0135-718F-B732-1DCF8A71620D}"/>
              </a:ext>
            </a:extLst>
          </p:cNvPr>
          <p:cNvSpPr txBox="1"/>
          <p:nvPr/>
        </p:nvSpPr>
        <p:spPr>
          <a:xfrm>
            <a:off x="12801600" y="7697972"/>
            <a:ext cx="18288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8627"/>
            <a:ext cx="7939326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&amp; Technology Utilized</a:t>
            </a:r>
            <a:endParaRPr lang="en-US" sz="4900" u="sng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63187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482340"/>
            <a:ext cx="340959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Programming Language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400835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Developed using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 language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its efficiency and foundational capabilities in system programming.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63187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482340"/>
            <a:ext cx="415861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Integrated Development Environment (IDE)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5235893" y="439828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VS Code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its robust features, debugging tools, and extensive customization options, enhancing productivity.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631877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482340"/>
            <a:ext cx="3434477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Libraries &amp; Frameworks</a:t>
            </a:r>
            <a:endParaRPr lang="en-US" sz="2450" dirty="0"/>
          </a:p>
        </p:txBody>
      </p:sp>
      <p:sp>
        <p:nvSpPr>
          <p:cNvPr id="11" name="Text 6"/>
          <p:cNvSpPr/>
          <p:nvPr/>
        </p:nvSpPr>
        <p:spPr>
          <a:xfrm>
            <a:off x="9677995" y="4008358"/>
            <a:ext cx="4158615" cy="1459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Incorporated standard C libraries, particularly </a:t>
            </a:r>
            <a:r>
              <a:rPr lang="en-US" sz="1750" dirty="0">
                <a:solidFill>
                  <a:srgbClr val="272525"/>
                </a:solidFill>
                <a:highlight>
                  <a:srgbClr val="F0ED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math.h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for complex mathematical operations required in EMI calculations.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1050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calculator combines foundational programming principles with modern development practices to ensure accuracy and a smooth user experience.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AFB5-6A78-8E32-F3F3-78C739DD2384}"/>
              </a:ext>
            </a:extLst>
          </p:cNvPr>
          <p:cNvSpPr txBox="1"/>
          <p:nvPr/>
        </p:nvSpPr>
        <p:spPr>
          <a:xfrm>
            <a:off x="12801600" y="7697972"/>
            <a:ext cx="18288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9362"/>
            <a:ext cx="2479715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Code: Initial Setup</a:t>
            </a:r>
            <a:endParaRPr lang="en-US" sz="1850" u="sng" dirty="0"/>
          </a:p>
        </p:txBody>
      </p:sp>
      <p:sp>
        <p:nvSpPr>
          <p:cNvPr id="3" name="Shape 1"/>
          <p:cNvSpPr/>
          <p:nvPr/>
        </p:nvSpPr>
        <p:spPr>
          <a:xfrm>
            <a:off x="774502" y="1193602"/>
            <a:ext cx="13081397" cy="6426518"/>
          </a:xfrm>
          <a:prstGeom prst="roundRect">
            <a:avLst>
              <a:gd name="adj" fmla="val 940"/>
            </a:avLst>
          </a:prstGeom>
          <a:solidFill>
            <a:srgbClr val="F0EDEA"/>
          </a:solidFill>
          <a:ln/>
        </p:spPr>
      </p:sp>
      <p:sp>
        <p:nvSpPr>
          <p:cNvPr id="4" name="Shape 2"/>
          <p:cNvSpPr/>
          <p:nvPr/>
        </p:nvSpPr>
        <p:spPr>
          <a:xfrm>
            <a:off x="767358" y="1193602"/>
            <a:ext cx="13095684" cy="6426518"/>
          </a:xfrm>
          <a:prstGeom prst="roundRect">
            <a:avLst>
              <a:gd name="adj" fmla="val 336"/>
            </a:avLst>
          </a:prstGeom>
          <a:solidFill>
            <a:srgbClr val="F0EDEA"/>
          </a:solidFill>
          <a:ln/>
        </p:spPr>
      </p:sp>
      <p:sp>
        <p:nvSpPr>
          <p:cNvPr id="5" name="Text 3"/>
          <p:cNvSpPr/>
          <p:nvPr/>
        </p:nvSpPr>
        <p:spPr>
          <a:xfrm>
            <a:off x="911185" y="1301472"/>
            <a:ext cx="12808029" cy="6210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0ED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&lt;math.h&gt;
#include &lt;stdio.h&gt;
int main() {
 double principal, annualRate, monthlyRate, emi, totalPayment, totalInterest;
 int years, totalMonths, i;
 double interestPaid, principalPaid, remainingBalance;
 // Input
 printf("Enter Principal Amount: ");
 if (scanf("%lf", &amp;principal) != 1 || principal &lt;= 0) {
 printf("Invalid input for Principal.\n");
 return 1;
 }
 printf("Enter Annual Interest Rate (%%): ");
 if (scanf("%lf", &amp;annualRate) != 1 || annualRate &lt; 0) {
 printf("Invalid input for Interest Rate.\n");
 return 1;
 }
 printf("Enter Tenure (in years): ");
 if (scanf("%d", &amp;years) != 1 || years &lt;= 0) {
 printf("Invalid input for Tenure.\n");
 return 1;
 }
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5281D-92C4-4DAE-EB6C-591DBC324AD1}"/>
              </a:ext>
            </a:extLst>
          </p:cNvPr>
          <p:cNvSpPr txBox="1"/>
          <p:nvPr/>
        </p:nvSpPr>
        <p:spPr>
          <a:xfrm>
            <a:off x="12801600" y="7697972"/>
            <a:ext cx="18288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397" y="549593"/>
            <a:ext cx="3350300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Code: Calculation &amp; Summary</a:t>
            </a:r>
            <a:endParaRPr lang="en-US" sz="1650" u="sng" dirty="0"/>
          </a:p>
        </p:txBody>
      </p:sp>
      <p:sp>
        <p:nvSpPr>
          <p:cNvPr id="3" name="Shape 1"/>
          <p:cNvSpPr/>
          <p:nvPr/>
        </p:nvSpPr>
        <p:spPr>
          <a:xfrm>
            <a:off x="696397" y="1074896"/>
            <a:ext cx="13237607" cy="6604992"/>
          </a:xfrm>
          <a:prstGeom prst="roundRect">
            <a:avLst>
              <a:gd name="adj" fmla="val 822"/>
            </a:avLst>
          </a:prstGeom>
          <a:solidFill>
            <a:srgbClr val="F0EDEA"/>
          </a:solidFill>
          <a:ln/>
        </p:spPr>
      </p:sp>
      <p:sp>
        <p:nvSpPr>
          <p:cNvPr id="4" name="Shape 2"/>
          <p:cNvSpPr/>
          <p:nvPr/>
        </p:nvSpPr>
        <p:spPr>
          <a:xfrm>
            <a:off x="689967" y="1074896"/>
            <a:ext cx="13250466" cy="6604992"/>
          </a:xfrm>
          <a:prstGeom prst="roundRect">
            <a:avLst>
              <a:gd name="adj" fmla="val 294"/>
            </a:avLst>
          </a:prstGeom>
          <a:solidFill>
            <a:srgbClr val="F0EDEA"/>
          </a:solidFill>
          <a:ln/>
        </p:spPr>
      </p:sp>
      <p:sp>
        <p:nvSpPr>
          <p:cNvPr id="5" name="Text 3"/>
          <p:cNvSpPr/>
          <p:nvPr/>
        </p:nvSpPr>
        <p:spPr>
          <a:xfrm>
            <a:off x="819269" y="1171813"/>
            <a:ext cx="12991862" cy="6411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highlight>
                  <a:srgbClr val="F0ED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Calculations
 monthlyRate = annualRate / (12 * 100);
 totalMonths = years * 12;
 if (annualRate == 0) {
 emi = principal / totalMonths;
 totalPayment = principal;
 totalInterest = 0;
 } else {
 // EMI Formula: E = P * r * (1+r)^n / ((1+r)^n - 1)
 emi = principal * monthlyRate * pow(1 + monthlyRate, totalMonths) /
 (pow(1 + monthlyRate, totalMonths) - 1);
 totalPayment = emi * totalMonths;
 totalInterest = totalPayment - principal;
 }
 // Output Summary
 printf("\n--- Loan Summary ---\n");
 printf("Principal Amount: %.2lf\n", principal);
 printf("Annual Interest Rate: %.2lf%%\n", annualRate);
 printf("Tenure: %d years (%d months)\n", years, totalMonths);
 printf("Monthly EMI: %.2lf\n", emi);
 printf("Total Interest Payable: %.2lf\n", totalInterest);
 printf("Total Payment (Principal + Interest): %.2lf\n", totalPayment);
 // Amortization Schedule
 printf("\n--- Amortization Schedule ---\n");
 printf("%-6s | %-15s | %-12s | %-12s | %-15s | %-15s\n", "Month",
 "Opening Bal", "EMI", "Interest", "Principal", "Closing Bal");
 printf("---------------------------------------------------------------------");
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CB3C2-42B5-676D-D94E-2A4FEFD79254}"/>
              </a:ext>
            </a:extLst>
          </p:cNvPr>
          <p:cNvSpPr txBox="1"/>
          <p:nvPr/>
        </p:nvSpPr>
        <p:spPr>
          <a:xfrm>
            <a:off x="12801600" y="7697972"/>
            <a:ext cx="18288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089" y="561856"/>
            <a:ext cx="401133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Code: Amortization Schedule &amp; Exit</a:t>
            </a:r>
            <a:endParaRPr lang="en-US" sz="1700" u="sng" dirty="0"/>
          </a:p>
        </p:txBody>
      </p:sp>
      <p:sp>
        <p:nvSpPr>
          <p:cNvPr id="3" name="Shape 1"/>
          <p:cNvSpPr/>
          <p:nvPr/>
        </p:nvSpPr>
        <p:spPr>
          <a:xfrm>
            <a:off x="715089" y="1101209"/>
            <a:ext cx="13200221" cy="6571298"/>
          </a:xfrm>
          <a:prstGeom prst="roundRect">
            <a:avLst>
              <a:gd name="adj" fmla="val 849"/>
            </a:avLst>
          </a:prstGeom>
          <a:solidFill>
            <a:srgbClr val="F0EDEA"/>
          </a:solidFill>
          <a:ln/>
        </p:spPr>
      </p:sp>
      <p:sp>
        <p:nvSpPr>
          <p:cNvPr id="4" name="Shape 2"/>
          <p:cNvSpPr/>
          <p:nvPr/>
        </p:nvSpPr>
        <p:spPr>
          <a:xfrm>
            <a:off x="708541" y="1101209"/>
            <a:ext cx="13213318" cy="6571298"/>
          </a:xfrm>
          <a:prstGeom prst="roundRect">
            <a:avLst>
              <a:gd name="adj" fmla="val 303"/>
            </a:avLst>
          </a:prstGeom>
          <a:solidFill>
            <a:srgbClr val="F0EDEA"/>
          </a:solidFill>
          <a:ln/>
        </p:spPr>
      </p:sp>
      <p:sp>
        <p:nvSpPr>
          <p:cNvPr id="5" name="Text 3"/>
          <p:cNvSpPr/>
          <p:nvPr/>
        </p:nvSpPr>
        <p:spPr>
          <a:xfrm>
            <a:off x="841296" y="1200745"/>
            <a:ext cx="12947809" cy="6372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highlight>
                  <a:srgbClr val="F0EDE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-------------------\n");
 remainingBalance = principal;
 for (i = 1; i &lt;= totalMonths; i++) {
 double openingBalance = remainingBalance;
 double currentEMI = emi;
 interestPaid = openingBalance * monthlyRate;
 principalPaid = currentEMI - interestPaid;
 // Adjust for last month to ensure exact closure
 if (i == totalMonths || principalPaid &gt; openingBalance) {
 principalPaid = openingBalance;
 currentEMI = principalPaid + interestPaid;
 remainingBalance = 0;
 } else {
 remainingBalance = openingBalance - principalPaid;
 }
 printf("%-6d | %-15.2lf | %-12.2lf | %-12.2lf | %-15.2lf | %-15.2lf\n", i,
 openingBalance, currentEMI, interestPaid, principalPaid,
 remainingBalance);
 }
 // Keep window open if run directly
 printf("\nPress Enter to exit...");
 getchar(); // Consume newline from last scanf
 getchar(); // Wait for key press
 return 0;
}
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6872"/>
            <a:ext cx="6144935" cy="740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5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How the Project Works</a:t>
            </a:r>
            <a:endParaRPr lang="en-US" sz="4650" u="sng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50695"/>
            <a:ext cx="1077397" cy="16199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2970" y="1966079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 Input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572970" y="2465665"/>
            <a:ext cx="62636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 provides essential loan details: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principal amount, annual interest rate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loan tenure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years.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370659"/>
            <a:ext cx="1077397" cy="16199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2970" y="3586043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EMI Calculation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572970" y="4085630"/>
            <a:ext cx="62636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the standard EMI formula, the program computes the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Equated Monthly Installment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based on the provided inputs.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90624"/>
            <a:ext cx="1077397" cy="1619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2970" y="5206008"/>
            <a:ext cx="2962870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 Display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572970" y="5705594"/>
            <a:ext cx="626364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Outputs include the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monthly EMI, total interest payable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the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amount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(principal + interest) to be repaid.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6280190" y="6852999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calculator offers a detailed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amortization schedule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breaking down each monthly payment into principal and interest components.</a:t>
            </a:r>
            <a:endParaRPr lang="en-US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9C1AE-45E6-C78D-BE5B-144C4039261A}"/>
              </a:ext>
            </a:extLst>
          </p:cNvPr>
          <p:cNvSpPr txBox="1"/>
          <p:nvPr/>
        </p:nvSpPr>
        <p:spPr>
          <a:xfrm>
            <a:off x="12801600" y="7697972"/>
            <a:ext cx="18288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B3CAA3-22EE-2CC1-040F-DD7FE4317FC4}"/>
              </a:ext>
            </a:extLst>
          </p:cNvPr>
          <p:cNvSpPr txBox="1"/>
          <p:nvPr/>
        </p:nvSpPr>
        <p:spPr>
          <a:xfrm>
            <a:off x="506299" y="170121"/>
            <a:ext cx="3576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Working</a:t>
            </a:r>
            <a:endParaRPr lang="en-US" sz="3600" u="sng" dirty="0"/>
          </a:p>
          <a:p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97756-B97B-53B3-7DC9-CBC40C33C413}"/>
              </a:ext>
            </a:extLst>
          </p:cNvPr>
          <p:cNvSpPr txBox="1"/>
          <p:nvPr/>
        </p:nvSpPr>
        <p:spPr>
          <a:xfrm>
            <a:off x="12801600" y="7697972"/>
            <a:ext cx="1828800" cy="457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" name="C__Users_Inspiron_Downloads_cfile.exe  2025-12-29 22-02-12">
            <a:hlinkClick r:id="" action="ppaction://media"/>
            <a:extLst>
              <a:ext uri="{FF2B5EF4-FFF2-40B4-BE49-F238E27FC236}">
                <a16:creationId xmlns:a16="http://schemas.microsoft.com/office/drawing/2014/main" id="{E2529A8B-BDB1-7C81-2044-2F92D26340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299" y="902618"/>
            <a:ext cx="13617801" cy="718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1333</Words>
  <Application>Microsoft Office PowerPoint</Application>
  <PresentationFormat>Custom</PresentationFormat>
  <Paragraphs>83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Petrona Bold</vt:lpstr>
      <vt:lpstr>Consolas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PRATIK KARMAKAR</cp:lastModifiedBy>
  <cp:revision>4</cp:revision>
  <dcterms:created xsi:type="dcterms:W3CDTF">2025-12-29T16:45:25Z</dcterms:created>
  <dcterms:modified xsi:type="dcterms:W3CDTF">2025-12-29T17:00:55Z</dcterms:modified>
</cp:coreProperties>
</file>